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8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76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82" r:id="rId19"/>
    <p:sldId id="279" r:id="rId20"/>
    <p:sldId id="280" r:id="rId21"/>
    <p:sldId id="281" r:id="rId22"/>
    <p:sldId id="283" r:id="rId23"/>
    <p:sldId id="284" r:id="rId24"/>
    <p:sldId id="286" r:id="rId25"/>
    <p:sldId id="28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2101" autoAdjust="0"/>
  </p:normalViewPr>
  <p:slideViewPr>
    <p:cSldViewPr>
      <p:cViewPr varScale="1">
        <p:scale>
          <a:sx n="50" d="100"/>
          <a:sy n="50" d="100"/>
        </p:scale>
        <p:origin x="-54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9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21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45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5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7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FEA0-B6D0-4129-BE71-54A31CFDB72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30AE2D-5B39-4DF4-AFD3-463D15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vs3pgaMcV3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3pgaMcV3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7365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Neutrality Act 1939 </a:t>
            </a:r>
            <a:r>
              <a:rPr lang="en-US" sz="2800" b="1" dirty="0" smtClean="0"/>
              <a:t>– declares US neutral, establishes “cash and carry” program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u="sng" dirty="0" smtClean="0"/>
              <a:t>Cash and carry </a:t>
            </a:r>
            <a:r>
              <a:rPr lang="en-US" sz="2800" b="1" dirty="0" smtClean="0"/>
              <a:t>– warring nations could buy weapons from the US so long as they paid cash and carried the arms on their own ships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Change!!!!</a:t>
            </a:r>
          </a:p>
          <a:p>
            <a:r>
              <a:rPr lang="en-US" sz="2800" b="1" u="sng" dirty="0" smtClean="0"/>
              <a:t>Lend-Lease Act </a:t>
            </a:r>
            <a:r>
              <a:rPr lang="en-US" sz="2800" b="1" dirty="0" smtClean="0"/>
              <a:t>– the US would be able to lend or lease arms to any country considered “vital to the defense of the US”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01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140"/>
            <a:ext cx="5088575" cy="68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https://www.youtube.com/watch?v=ic5XjnG3foY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28600"/>
            <a:ext cx="7010401" cy="52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Gearing up for war: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85" y="2209800"/>
            <a:ext cx="8534399" cy="43649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War production board (WPB) </a:t>
            </a:r>
            <a:r>
              <a:rPr lang="en-US" sz="2400" b="1" dirty="0" smtClean="0"/>
              <a:t>– organization that has the authority to set priorities and production goals &amp; control the distribution of raw materials </a:t>
            </a:r>
          </a:p>
          <a:p>
            <a:pPr lvl="1"/>
            <a:r>
              <a:rPr lang="en-US" sz="2200" b="1" dirty="0" smtClean="0"/>
              <a:t>Example of centralized govt.</a:t>
            </a:r>
          </a:p>
          <a:p>
            <a:pPr lvl="1"/>
            <a:endParaRPr lang="en-US" sz="2200" b="1" dirty="0"/>
          </a:p>
          <a:p>
            <a:r>
              <a:rPr lang="en-US" sz="2400" b="1" u="sng" dirty="0" smtClean="0"/>
              <a:t>Selective Service and Training Act </a:t>
            </a:r>
            <a:r>
              <a:rPr lang="en-US" sz="2400" b="1" dirty="0" smtClean="0"/>
              <a:t>– first peacetime draft, implemented after Germany defeated France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59284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https://www.youtube.com/watch?v=vs3pgaMcV3w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51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r>
              <a:rPr lang="en-US" u="sng" dirty="0" smtClean="0"/>
              <a:t>War and Production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8077202" cy="4593563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/>
          </a:p>
          <a:p>
            <a:r>
              <a:rPr lang="en-US" sz="4600" b="1" dirty="0" smtClean="0"/>
              <a:t>War production will take the US out of the Great Depression </a:t>
            </a:r>
          </a:p>
          <a:p>
            <a:r>
              <a:rPr lang="en-US" sz="4600" b="1" dirty="0" smtClean="0"/>
              <a:t>An industrial war </a:t>
            </a:r>
          </a:p>
          <a:p>
            <a:endParaRPr lang="en-US" sz="2800" dirty="0" smtClean="0"/>
          </a:p>
          <a:p>
            <a:r>
              <a:rPr lang="en-US" sz="2800" dirty="0" smtClean="0"/>
              <a:t>Private companies are retooled for the war</a:t>
            </a:r>
          </a:p>
          <a:p>
            <a:endParaRPr lang="en-US" sz="2800" dirty="0" smtClean="0"/>
          </a:p>
          <a:p>
            <a:r>
              <a:rPr lang="en-US" sz="2800" dirty="0" smtClean="0"/>
              <a:t>Ex: Dodge factory starts manufacturing B-29 bomber engines</a:t>
            </a:r>
          </a:p>
          <a:p>
            <a:endParaRPr lang="en-US" sz="2800" dirty="0" smtClean="0"/>
          </a:p>
          <a:p>
            <a:r>
              <a:rPr lang="en-US" sz="2800" dirty="0" smtClean="0"/>
              <a:t>Pullman company – build tanks</a:t>
            </a:r>
          </a:p>
          <a:p>
            <a:endParaRPr lang="en-US" sz="2800" dirty="0" smtClean="0">
              <a:hlinkClick r:id="rId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03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Changes in the labor force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88613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               Women in the workforce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           Mexican Immigration (Bracero  </a:t>
            </a:r>
          </a:p>
          <a:p>
            <a:pPr marL="0" indent="0"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		Program, 1942-1964)</a:t>
            </a:r>
            <a:endParaRPr lang="en-US" sz="2600" b="1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1267552" y="1375452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1014183" y="2811693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-tc.pbs.org/wnet/journaleditorialreport/011405/images/brac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97564"/>
            <a:ext cx="45910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is the US paying for the War?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Gov’t spends $300 billion</a:t>
            </a:r>
          </a:p>
          <a:p>
            <a:endParaRPr lang="en-US" sz="2400" dirty="0"/>
          </a:p>
          <a:p>
            <a:r>
              <a:rPr lang="en-US" sz="2400" dirty="0" smtClean="0"/>
              <a:t>Paid for in part by </a:t>
            </a:r>
            <a:br>
              <a:rPr lang="en-US" sz="2400" dirty="0" smtClean="0"/>
            </a:br>
            <a:r>
              <a:rPr lang="en-US" sz="2400" dirty="0" smtClean="0"/>
              <a:t>taxes (only 45%)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War bonds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25" y="1240430"/>
            <a:ext cx="3934374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US" u="sng" dirty="0" smtClean="0"/>
              <a:t>Fighting the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696201" cy="4364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Allied Powers – US, Britain, France, USSR (and others)</a:t>
            </a:r>
          </a:p>
          <a:p>
            <a:endParaRPr lang="en-US" sz="2600" b="1" dirty="0"/>
          </a:p>
          <a:p>
            <a:r>
              <a:rPr lang="en-US" sz="2600" b="1" dirty="0" smtClean="0"/>
              <a:t>Casablanca </a:t>
            </a:r>
            <a:br>
              <a:rPr lang="en-US" sz="2600" b="1" dirty="0" smtClean="0"/>
            </a:br>
            <a:r>
              <a:rPr lang="en-US" sz="2600" b="1" dirty="0" smtClean="0"/>
              <a:t>Conference</a:t>
            </a:r>
            <a:br>
              <a:rPr lang="en-US" sz="2600" b="1" dirty="0" smtClean="0"/>
            </a:br>
            <a:r>
              <a:rPr lang="en-US" sz="2600" b="1" dirty="0" smtClean="0"/>
              <a:t>(Jan. 14 – 24, </a:t>
            </a:r>
            <a:br>
              <a:rPr lang="en-US" sz="2600" b="1" dirty="0" smtClean="0"/>
            </a:br>
            <a:r>
              <a:rPr lang="en-US" sz="2600" b="1" dirty="0" smtClean="0"/>
              <a:t>1943)</a:t>
            </a:r>
            <a:endParaRPr lang="en-US" sz="2600" b="1" dirty="0"/>
          </a:p>
        </p:txBody>
      </p:sp>
      <p:pic>
        <p:nvPicPr>
          <p:cNvPr id="1026" name="Picture 2" descr="http://media-1.web.britannica.com/eb-media/77/71377-004-91503C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571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Some important dates and events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534401" cy="424021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August, 1942: Stalingrad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Turning point of the war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Jan. 1943 – Casablanca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Affirm goal of unconditional surrender of Axis Powers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July – Sept ‘43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Allied forces capture Sicily the “soft underbelly”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Italy surrenders Sept ‘43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171449"/>
            <a:ext cx="8915400" cy="6686551"/>
          </a:xfrm>
        </p:spPr>
      </p:pic>
    </p:spTree>
    <p:extLst>
      <p:ext uri="{BB962C8B-B14F-4D97-AF65-F5344CB8AC3E}">
        <p14:creationId xmlns:p14="http://schemas.microsoft.com/office/powerpoint/2010/main" val="24805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Meeting of the Big Three</a:t>
            </a:r>
            <a:br>
              <a:rPr lang="en-US" u="sng" dirty="0" smtClean="0"/>
            </a:br>
            <a:r>
              <a:rPr lang="en-US" u="sng" dirty="0" smtClean="0"/>
              <a:t>Nov. 1943</a:t>
            </a:r>
            <a:endParaRPr lang="en-US" u="sng" dirty="0"/>
          </a:p>
        </p:txBody>
      </p:sp>
      <p:pic>
        <p:nvPicPr>
          <p:cNvPr id="2052" name="Picture 4" descr="http://www.historyplace.com/worldwar2/ww2-pix/tehe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80" y="1937589"/>
            <a:ext cx="7141720" cy="45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algn="l"/>
            <a:r>
              <a:rPr lang="en-US" sz="5600" dirty="0" smtClean="0">
                <a:latin typeface="Aharoni" pitchFamily="2" charset="-79"/>
                <a:cs typeface="Aharoni" pitchFamily="2" charset="-79"/>
              </a:rPr>
              <a:t>Germany</a:t>
            </a:r>
            <a:br>
              <a:rPr lang="en-US" sz="5600" dirty="0" smtClean="0">
                <a:latin typeface="Aharoni" pitchFamily="2" charset="-79"/>
                <a:cs typeface="Aharoni" pitchFamily="2" charset="-79"/>
              </a:rPr>
            </a:br>
            <a:r>
              <a:rPr lang="en-US" sz="5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Germany </a:t>
            </a:r>
            <a:r>
              <a:rPr lang="en-US" sz="5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600" dirty="0" smtClean="0">
                <a:latin typeface="Aharoni" pitchFamily="2" charset="-79"/>
                <a:cs typeface="Aharoni" pitchFamily="2" charset="-79"/>
              </a:rPr>
            </a:br>
            <a:r>
              <a:rPr lang="en-US" sz="5600" dirty="0" smtClean="0">
                <a:latin typeface="Aharoni" pitchFamily="2" charset="-79"/>
                <a:cs typeface="Aharoni" pitchFamily="2" charset="-79"/>
              </a:rPr>
              <a:t>		</a:t>
            </a:r>
            <a:r>
              <a:rPr lang="en-US" sz="56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Germany</a:t>
            </a:r>
            <a:endParaRPr lang="en-US" sz="5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800600"/>
            <a:ext cx="434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haroni" pitchFamily="2" charset="-79"/>
                <a:cs typeface="Aharoni" pitchFamily="2" charset="-79"/>
              </a:rPr>
              <a:t>Japan?</a:t>
            </a:r>
            <a:endParaRPr lang="en-US" sz="25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of the Big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8755"/>
            <a:ext cx="7772401" cy="38807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Several promises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Stalin to launch offensive once Allies invade France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FDR and Stalin agree to break up Germany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USSR will help US beat Japan after they deal with Germany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Agree to a new international organization for world peace after the war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Overlord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799" cy="5257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The code name for the plan for invading Northern France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Need to right conditions 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D-Day – June 6</a:t>
            </a:r>
            <a:r>
              <a:rPr lang="en-US" sz="2600" b="1" baseline="30000" dirty="0" smtClean="0">
                <a:solidFill>
                  <a:schemeClr val="tx1"/>
                </a:solidFill>
              </a:rPr>
              <a:t>,</a:t>
            </a:r>
            <a:r>
              <a:rPr lang="en-US" sz="2600" b="1" dirty="0" smtClean="0">
                <a:solidFill>
                  <a:schemeClr val="tx1"/>
                </a:solidFill>
              </a:rPr>
              <a:t> ‘44 – the invasion of France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August, </a:t>
            </a:r>
            <a:r>
              <a:rPr lang="en-US" sz="2600" b="1" dirty="0" smtClean="0">
                <a:solidFill>
                  <a:schemeClr val="tx1"/>
                </a:solidFill>
              </a:rPr>
              <a:t>1944 - the </a:t>
            </a:r>
            <a:r>
              <a:rPr lang="en-US" sz="2600" b="1" dirty="0">
                <a:solidFill>
                  <a:schemeClr val="tx1"/>
                </a:solidFill>
              </a:rPr>
              <a:t>Allies liberate </a:t>
            </a:r>
            <a:r>
              <a:rPr lang="en-US" sz="2600" b="1" dirty="0" smtClean="0">
                <a:solidFill>
                  <a:schemeClr val="tx1"/>
                </a:solidFill>
              </a:rPr>
              <a:t>Paris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https</a:t>
            </a:r>
            <a:r>
              <a:rPr lang="en-US" sz="2600" b="1" dirty="0">
                <a:solidFill>
                  <a:schemeClr val="tx1"/>
                </a:solidFill>
              </a:rPr>
              <a:t>://</a:t>
            </a:r>
            <a:r>
              <a:rPr lang="en-US" sz="2600" b="1" dirty="0" smtClean="0">
                <a:solidFill>
                  <a:schemeClr val="tx1"/>
                </a:solidFill>
              </a:rPr>
              <a:t>www.youtube.com/watch?v=n9Zz7sgOF0A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https://</a:t>
            </a:r>
            <a:r>
              <a:rPr lang="en-US" sz="2600" b="1" dirty="0" smtClean="0">
                <a:solidFill>
                  <a:schemeClr val="tx1"/>
                </a:solidFill>
              </a:rPr>
              <a:t>www.youtube.com/watch?v=QzgKMDydr5Y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5723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" y="30480"/>
            <a:ext cx="8991600" cy="66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Overlord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799" cy="5257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The code name for the plan for invading Northern France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Need to right conditions 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D-Day – June 6</a:t>
            </a:r>
            <a:r>
              <a:rPr lang="en-US" sz="2600" b="1" baseline="30000" dirty="0" smtClean="0">
                <a:solidFill>
                  <a:schemeClr val="tx1"/>
                </a:solidFill>
              </a:rPr>
              <a:t>,</a:t>
            </a:r>
            <a:r>
              <a:rPr lang="en-US" sz="2600" b="1" dirty="0" smtClean="0">
                <a:solidFill>
                  <a:schemeClr val="tx1"/>
                </a:solidFill>
              </a:rPr>
              <a:t> ‘44 – the invasion of France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August, </a:t>
            </a:r>
            <a:r>
              <a:rPr lang="en-US" sz="2600" b="1" dirty="0" smtClean="0">
                <a:solidFill>
                  <a:schemeClr val="tx1"/>
                </a:solidFill>
              </a:rPr>
              <a:t>1944 - the </a:t>
            </a:r>
            <a:r>
              <a:rPr lang="en-US" sz="2600" b="1" dirty="0">
                <a:solidFill>
                  <a:schemeClr val="tx1"/>
                </a:solidFill>
              </a:rPr>
              <a:t>Allies liberate </a:t>
            </a:r>
            <a:r>
              <a:rPr lang="en-US" sz="2600" b="1" dirty="0" smtClean="0">
                <a:solidFill>
                  <a:schemeClr val="tx1"/>
                </a:solidFill>
              </a:rPr>
              <a:t>Paris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https</a:t>
            </a:r>
            <a:r>
              <a:rPr lang="en-US" sz="2600" b="1" dirty="0">
                <a:solidFill>
                  <a:schemeClr val="tx1"/>
                </a:solidFill>
              </a:rPr>
              <a:t>://</a:t>
            </a:r>
            <a:r>
              <a:rPr lang="en-US" sz="2600" b="1" dirty="0" smtClean="0">
                <a:solidFill>
                  <a:schemeClr val="tx1"/>
                </a:solidFill>
              </a:rPr>
              <a:t>www.youtube.com/watch?v=n9Zz7sgOF0A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https://</a:t>
            </a:r>
            <a:r>
              <a:rPr lang="en-US" sz="2600" b="1" dirty="0" smtClean="0">
                <a:solidFill>
                  <a:schemeClr val="tx1"/>
                </a:solidFill>
              </a:rPr>
              <a:t>www.youtube.com/watch?v=QzgKMDydr5Y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93875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0"/>
            <a:ext cx="894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Japan’s been doing some work in the East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216" y="1371600"/>
            <a:ext cx="3562350" cy="47244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Signs non-aggression pact with the </a:t>
            </a:r>
            <a:r>
              <a:rPr lang="en-US" sz="2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USSR</a:t>
            </a:r>
          </a:p>
          <a:p>
            <a:r>
              <a:rPr lang="en-US" sz="2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Export Control Act 1940</a:t>
            </a:r>
          </a:p>
          <a:p>
            <a:r>
              <a:rPr lang="en-US" sz="2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July - Japan invades </a:t>
            </a:r>
            <a:r>
              <a:rPr lang="en-US" sz="2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Indochina</a:t>
            </a:r>
            <a:endParaRPr lang="en-US" sz="2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1371600"/>
            <a:ext cx="5403116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5405"/>
            <a:ext cx="6728713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What happens next in the 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098" y="1295400"/>
            <a:ext cx="8328087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Fifth Column - </a:t>
            </a:r>
            <a:r>
              <a:rPr lang="en-US" sz="2800" dirty="0"/>
              <a:t> any group of people who undermine a larger group—such as a nation or a besieged city—from within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Theater of Operation - </a:t>
            </a:r>
            <a:r>
              <a:rPr lang="en-US" sz="2800" dirty="0"/>
              <a:t> a region in which active military </a:t>
            </a:r>
            <a:r>
              <a:rPr lang="en-US" sz="2800" dirty="0" smtClean="0"/>
              <a:t>operations are in progress</a:t>
            </a:r>
          </a:p>
          <a:p>
            <a:r>
              <a:rPr lang="en-US" sz="2800" b="1" dirty="0" smtClean="0"/>
              <a:t>Internment - </a:t>
            </a:r>
            <a:r>
              <a:rPr lang="en-US" sz="2800" dirty="0" smtClean="0"/>
              <a:t>the imprisonment or confinement of people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haroni" pitchFamily="2" charset="-79"/>
                <a:cs typeface="Aharoni" pitchFamily="2" charset="-79"/>
              </a:rPr>
              <a:t>Your job:</a:t>
            </a:r>
            <a:endParaRPr lang="en-US" sz="4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Should internment camps be established on the West Coast of the United States?</a:t>
            </a:r>
          </a:p>
          <a:p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 Camps: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77199" cy="4593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Spring/Summer of 1942, 120,000 Japanese Americans forced to relocate</a:t>
            </a:r>
          </a:p>
          <a:p>
            <a:r>
              <a:rPr lang="en-US" sz="2400" b="1" dirty="0" smtClean="0"/>
              <a:t>Nearly 2/3 of them were native-born US citizens</a:t>
            </a:r>
          </a:p>
          <a:p>
            <a:endParaRPr lang="en-US" sz="2400" b="1" dirty="0"/>
          </a:p>
          <a:p>
            <a:r>
              <a:rPr lang="en-US" sz="2400" b="1" dirty="0" smtClean="0"/>
              <a:t>The “worst wartime mistake”? A long history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67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391400" cy="6222215"/>
          </a:xfrm>
        </p:spPr>
      </p:pic>
    </p:spTree>
    <p:extLst>
      <p:ext uri="{BB962C8B-B14F-4D97-AF65-F5344CB8AC3E}">
        <p14:creationId xmlns:p14="http://schemas.microsoft.com/office/powerpoint/2010/main" val="3296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391401" cy="5176173"/>
          </a:xfrm>
        </p:spPr>
        <p:txBody>
          <a:bodyPr>
            <a:normAutofit/>
          </a:bodyPr>
          <a:lstStyle/>
          <a:p>
            <a:r>
              <a:rPr lang="en-US" sz="2400" dirty="0"/>
              <a:t>From 1941 to 1943 </a:t>
            </a:r>
            <a:r>
              <a:rPr lang="en-US" sz="2400" dirty="0" smtClean="0"/>
              <a:t>Dr. Seuss </a:t>
            </a:r>
            <a:r>
              <a:rPr lang="en-US" sz="2400" dirty="0"/>
              <a:t>created more than 400 political cartoons for PM Newspaper in New York—tackling such subjects as </a:t>
            </a:r>
            <a:endParaRPr lang="en-US" sz="2400" dirty="0" smtClean="0"/>
          </a:p>
          <a:p>
            <a:pPr lvl="1"/>
            <a:r>
              <a:rPr lang="en-US" sz="2400" dirty="0" smtClean="0"/>
              <a:t>racial </a:t>
            </a:r>
            <a:r>
              <a:rPr lang="en-US" sz="2400" dirty="0"/>
              <a:t>discrimination,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dangers of isolationism, </a:t>
            </a:r>
            <a:endParaRPr lang="en-US" sz="2400" dirty="0" smtClean="0"/>
          </a:p>
          <a:p>
            <a:pPr lvl="1"/>
            <a:r>
              <a:rPr lang="en-US" sz="2400" dirty="0" smtClean="0"/>
              <a:t>social </a:t>
            </a:r>
            <a:r>
              <a:rPr lang="en-US" sz="2400" dirty="0"/>
              <a:t>injustice and anti-Semitism, </a:t>
            </a:r>
            <a:endParaRPr lang="en-US" sz="2400" dirty="0" smtClean="0"/>
          </a:p>
          <a:p>
            <a:pPr lvl="1"/>
            <a:r>
              <a:rPr lang="en-US" sz="2400" dirty="0" smtClean="0"/>
              <a:t>political </a:t>
            </a:r>
            <a:r>
              <a:rPr lang="en-US" sz="2400" dirty="0"/>
              <a:t>machinations,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war effort, </a:t>
            </a:r>
            <a:endParaRPr lang="en-US" sz="2400" dirty="0" smtClean="0"/>
          </a:p>
          <a:p>
            <a:pPr lvl="1"/>
            <a:r>
              <a:rPr lang="en-US" sz="2400" dirty="0" smtClean="0"/>
              <a:t>political </a:t>
            </a:r>
            <a:r>
              <a:rPr lang="en-US" sz="2400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8951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466314" cy="66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471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PowerPoint Presentation</vt:lpstr>
      <vt:lpstr>Germany  Germany    Germany</vt:lpstr>
      <vt:lpstr>PowerPoint Presentation</vt:lpstr>
      <vt:lpstr>What happens next in the US?</vt:lpstr>
      <vt:lpstr>PowerPoint Presentation</vt:lpstr>
      <vt:lpstr>Internment Camps: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Gearing up for war:</vt:lpstr>
      <vt:lpstr>War and Production </vt:lpstr>
      <vt:lpstr>Changes in the labor force</vt:lpstr>
      <vt:lpstr>How is the US paying for the War?</vt:lpstr>
      <vt:lpstr>Fighting the war</vt:lpstr>
      <vt:lpstr>Some important dates and events</vt:lpstr>
      <vt:lpstr>PowerPoint Presentation</vt:lpstr>
      <vt:lpstr>The Meeting of the Big Three Nov. 1943</vt:lpstr>
      <vt:lpstr>Meeting of the Big Three</vt:lpstr>
      <vt:lpstr>Operation Overlord</vt:lpstr>
      <vt:lpstr>PowerPoint Presentation</vt:lpstr>
      <vt:lpstr>PowerPoint Presentation</vt:lpstr>
      <vt:lpstr>Operation Overlord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 Germany    Germany</dc:title>
  <dc:creator>Richard J. Hickey III</dc:creator>
  <cp:lastModifiedBy>Administrator</cp:lastModifiedBy>
  <cp:revision>29</cp:revision>
  <dcterms:created xsi:type="dcterms:W3CDTF">2014-03-13T22:07:49Z</dcterms:created>
  <dcterms:modified xsi:type="dcterms:W3CDTF">2015-03-24T19:51:46Z</dcterms:modified>
</cp:coreProperties>
</file>